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515" r:id="rId3"/>
    <p:sldId id="517" r:id="rId4"/>
    <p:sldId id="516" r:id="rId5"/>
    <p:sldId id="518" r:id="rId6"/>
    <p:sldId id="52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52"/>
    <p:restoredTop sz="97030"/>
  </p:normalViewPr>
  <p:slideViewPr>
    <p:cSldViewPr snapToGrid="0">
      <p:cViewPr varScale="1">
        <p:scale>
          <a:sx n="61" d="100"/>
          <a:sy n="61" d="100"/>
        </p:scale>
        <p:origin x="240" y="1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62315-B2C4-1742-AC33-F82B328B3C15}" type="datetimeFigureOut">
              <a:rPr lang="en-US" smtClean="0"/>
              <a:t>11/6/22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6259E-97C5-CE4B-8036-71D24654C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30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My approach to the MVP is largely based on my experience and understanding what MOBIUS wants. </a:t>
            </a:r>
          </a:p>
          <a:p>
            <a:r>
              <a:rPr lang="en-US" dirty="0"/>
              <a:t>A next step is to review the MVP slides with MOBIUS and get their feedback. Certainly, they will push back on one or two but I’ve also included a couple of items that are not available in INN-Reach. </a:t>
            </a:r>
            <a:br>
              <a:rPr lang="en-US" dirty="0"/>
            </a:br>
            <a:r>
              <a:rPr lang="en-US" dirty="0"/>
              <a:t>For example, single point of access for all points of configuration. Currently, these are split between central and local and has been a sore spot with all central staff for decades.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 Anything with an asterisk means it’s qualified.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*For physical union catalog, we may decide to go a hybrid approach where the instance data and the presence of holdings are there but item status is not.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*For automatic contribution,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 Support for Polaris and Sierra required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FA8BB3-9D05-9D41-898B-2CA93EF6EB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12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have not listed anything that would be considered out of the box functionality for discovery/OPAC (like search or facets, etc.)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NOTE: Support for Polaris and Sierra required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FA8BB3-9D05-9D41-898B-2CA93EF6EB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54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NOTE: Support for Polaris and Sierra required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FA8BB3-9D05-9D41-898B-2CA93EF6EB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14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Support for Polaris and Sierra required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FA8BB3-9D05-9D41-898B-2CA93EF6EB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09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AB9C3-EECE-078D-5B31-897364913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C6D8C5-C60D-CA36-26B3-EDCF4A306E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F785B-92B5-F3D1-F381-6CE83E070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FD9F-51DA-CA4B-9852-7748B3A36629}" type="datetimeFigureOut">
              <a:rPr lang="en-US" smtClean="0"/>
              <a:t>11/6/22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A3926-FA93-4EB0-C6A9-34C109655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B3668-F86A-4730-631B-9CF3E2833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435D-447E-2D4C-A263-0CBDEAC08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73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5D81F-97E4-3C03-02B8-039E39F67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F49EC7-1729-677F-EBA0-304322E778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06AFD-A535-A514-4BA3-5310CDE74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FD9F-51DA-CA4B-9852-7748B3A36629}" type="datetimeFigureOut">
              <a:rPr lang="en-US" smtClean="0"/>
              <a:t>11/6/22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6B272-6E6F-C067-AC7E-2CBA1E3E5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D8499-795E-D42D-5093-CCBE877A6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435D-447E-2D4C-A263-0CBDEAC08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578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46832A-FABE-D2A8-9D4B-BBF551E5FA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57ABA7-AFED-AE6C-6A4B-FAD904EC1D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86A32-43C8-4882-CF88-909A368C4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FD9F-51DA-CA4B-9852-7748B3A36629}" type="datetimeFigureOut">
              <a:rPr lang="en-US" smtClean="0"/>
              <a:t>11/6/22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B38CA-5328-84E5-EF07-43EF52297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69F0E-12C1-6266-E9A8-04048F35E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435D-447E-2D4C-A263-0CBDEAC08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8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955F7-D753-544B-8CA1-80418E940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0146C-5776-9F50-FBEF-732086D9D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8D19C-5FB0-B5E8-58C8-CEEF769E9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FD9F-51DA-CA4B-9852-7748B3A36629}" type="datetimeFigureOut">
              <a:rPr lang="en-US" smtClean="0"/>
              <a:t>11/6/22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45F02-40C5-8463-3B27-292201105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DF1BA-F0BE-99E2-16E9-6515CC09B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435D-447E-2D4C-A263-0CBDEAC08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3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871B3-9255-F911-DD7A-5495AFF6D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83E692-E2FC-38CE-1C17-226499F79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EEDF7-1078-D17A-E982-A944E3F43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FD9F-51DA-CA4B-9852-7748B3A36629}" type="datetimeFigureOut">
              <a:rPr lang="en-US" smtClean="0"/>
              <a:t>11/6/22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C1DB2-4F1E-27A6-1B7E-DEC754C22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69088-7BCC-CE8B-3054-6A546BDB4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435D-447E-2D4C-A263-0CBDEAC08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8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48DC5-F402-C3F3-58F2-ACEB90F7A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5D953-FD01-9F68-B563-D1A7A44B57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950A2-BAD7-1462-435E-8F6B183F3D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62FB15-9D00-1417-0357-AD1A2BCAF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FD9F-51DA-CA4B-9852-7748B3A36629}" type="datetimeFigureOut">
              <a:rPr lang="en-US" smtClean="0"/>
              <a:t>11/6/22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4524C6-1C70-8D33-E07F-B30416E28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4549C2-65CB-1212-C92E-5DA6D74AF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435D-447E-2D4C-A263-0CBDEAC08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69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82EA5-D21A-C269-2145-0C5A8965E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8361D-1E84-BEBD-A35B-55314A202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06F2C0-D12B-7C76-B1C8-E6136CB3FB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049676-5AD7-4333-A7D0-D0927B7746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246991-0B73-98BC-9E0B-A7745A9FE7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15C919-DAE9-AA06-0FD4-B43ED13B2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FD9F-51DA-CA4B-9852-7748B3A36629}" type="datetimeFigureOut">
              <a:rPr lang="en-US" smtClean="0"/>
              <a:t>11/6/22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D09F6A-DE8F-D91E-A2DC-9C39EF527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9DFAA0-0D17-E79F-A67D-4D93B9A98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435D-447E-2D4C-A263-0CBDEAC08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9839E-28B6-E74B-F3EC-87A8882D1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78DDE4-953D-FA98-9E77-BD4E60399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FD9F-51DA-CA4B-9852-7748B3A36629}" type="datetimeFigureOut">
              <a:rPr lang="en-US" smtClean="0"/>
              <a:t>11/6/22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C7942D-1F09-FB1C-4DFE-D09AF6416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CF9CF4-51FE-2D31-4ABA-6EF2B941E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435D-447E-2D4C-A263-0CBDEAC08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17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9D57C6-EBB4-10BB-1CF6-20D36F8BD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FD9F-51DA-CA4B-9852-7748B3A36629}" type="datetimeFigureOut">
              <a:rPr lang="en-US" smtClean="0"/>
              <a:t>11/6/22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18CFB5-34DE-1A95-8E48-A8FA2A377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A284EC-2AF1-D29A-0ABC-D207AA53D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435D-447E-2D4C-A263-0CBDEAC08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75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32F63-E0C6-ADC2-D5CB-C758717A8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FACA8-B2C2-6FC7-9140-BCFF5C7D0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A81F8D-EA1C-D337-1822-D6BE1D8C7F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D464B8-F09D-8709-3B52-0A3B0DE4F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FD9F-51DA-CA4B-9852-7748B3A36629}" type="datetimeFigureOut">
              <a:rPr lang="en-US" smtClean="0"/>
              <a:t>11/6/22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63C7CB-98D9-F04E-AADC-DE9710D4F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87A933-F4B0-E071-439D-6018EC28A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435D-447E-2D4C-A263-0CBDEAC08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1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18D85-606B-E06C-BD7C-D78506D3B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154631-204E-B1F0-CDE8-3A7D4F1D60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FD1840-E197-842A-2469-C6BAC9E17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FBF82C-4650-A4D7-22DE-79E462FC2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FD9F-51DA-CA4B-9852-7748B3A36629}" type="datetimeFigureOut">
              <a:rPr lang="en-US" smtClean="0"/>
              <a:t>11/6/22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D11583-3ED7-B580-8791-BA09F9801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390E0A-57D3-86F5-35FC-DA03D04F6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435D-447E-2D4C-A263-0CBDEAC08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71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D839B4-3B05-7C83-0B71-E1420A659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1249DE-0DE1-337B-C11C-E3630DA0D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D996C-390C-6519-6F86-90546B1EEF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EFD9F-51DA-CA4B-9852-7748B3A36629}" type="datetimeFigureOut">
              <a:rPr lang="en-US" smtClean="0"/>
              <a:t>11/6/22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5248A-7184-8A1B-B372-8A0B9A744A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0C86C-C798-7C82-2D28-D23D73C327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4435D-447E-2D4C-A263-0CBDEAC08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68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73977-87F5-F14D-4830-668855BCF9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ReShare</a:t>
            </a:r>
            <a:r>
              <a:rPr lang="en-US" dirty="0"/>
              <a:t> DCB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C18942-AEAD-E9A9-C40F-D5CC8811E7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MVP for MOBIUS</a:t>
            </a:r>
          </a:p>
        </p:txBody>
      </p:sp>
    </p:spTree>
    <p:extLst>
      <p:ext uri="{BB962C8B-B14F-4D97-AF65-F5344CB8AC3E}">
        <p14:creationId xmlns:p14="http://schemas.microsoft.com/office/powerpoint/2010/main" val="1877613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5CC25-650B-258F-19D9-F72D891BC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 Catalog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B02FA7F-95F7-CFEC-F8AA-1F041ED50D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MVP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AB3F320-9F6B-D61E-4CD3-8C07CE7EDB5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Physical union catalog </a:t>
            </a:r>
          </a:p>
          <a:p>
            <a:r>
              <a:rPr lang="en-US" sz="1800" dirty="0"/>
              <a:t>Automatic contribution</a:t>
            </a:r>
          </a:p>
          <a:p>
            <a:r>
              <a:rPr lang="en-US" sz="1800" dirty="0"/>
              <a:t>Near real-time updates</a:t>
            </a:r>
          </a:p>
          <a:p>
            <a:r>
              <a:rPr lang="en-US" sz="1800" dirty="0"/>
              <a:t>Contribution controls</a:t>
            </a:r>
          </a:p>
          <a:p>
            <a:r>
              <a:rPr lang="en-US" sz="1800" dirty="0"/>
              <a:t>Data normalization</a:t>
            </a:r>
          </a:p>
          <a:p>
            <a:r>
              <a:rPr lang="en-US" sz="1800" dirty="0"/>
              <a:t>Instance deduplication</a:t>
            </a:r>
          </a:p>
          <a:p>
            <a:r>
              <a:rPr lang="en-US" sz="1800" dirty="0"/>
              <a:t>Best instance identification</a:t>
            </a:r>
          </a:p>
          <a:p>
            <a:r>
              <a:rPr lang="en-US" sz="1800" dirty="0"/>
              <a:t>Consolidated holdings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38B1BBC-EF82-FF32-6BBB-2C5977A978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Post MVP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226C25D6-AAC2-7232-E21F-0FFE9CEDC01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Collaborative collection management</a:t>
            </a:r>
          </a:p>
          <a:p>
            <a:r>
              <a:rPr lang="en-US" sz="1800" dirty="0"/>
              <a:t>Reruns</a:t>
            </a:r>
          </a:p>
          <a:p>
            <a:r>
              <a:rPr lang="en-US" sz="1800" dirty="0"/>
              <a:t>Instance enhancement</a:t>
            </a:r>
          </a:p>
          <a:p>
            <a:r>
              <a:rPr lang="en-US" sz="1800" dirty="0"/>
              <a:t>Multi-consortium support</a:t>
            </a:r>
          </a:p>
          <a:p>
            <a:endParaRPr lang="en-US" sz="18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84554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5CC25-650B-258F-19D9-F72D891BC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Discovery/OPAC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6FE99-F071-FABF-29C7-76C2BC2399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MVP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AB3F320-9F6B-D61E-4CD3-8C07CE7EDB5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 dirty="0"/>
              <a:t>Display of instance w/consolidated holdings</a:t>
            </a:r>
          </a:p>
          <a:p>
            <a:r>
              <a:rPr lang="en-US" sz="1800" dirty="0"/>
              <a:t>Pass-through search</a:t>
            </a:r>
          </a:p>
          <a:p>
            <a:r>
              <a:rPr lang="en-US" sz="1800" dirty="0"/>
              <a:t>My library facet</a:t>
            </a:r>
          </a:p>
          <a:p>
            <a:r>
              <a:rPr lang="en-US" sz="1800" dirty="0"/>
              <a:t>All libraries facet</a:t>
            </a:r>
          </a:p>
          <a:p>
            <a:r>
              <a:rPr lang="en-US" sz="1800" dirty="0"/>
              <a:t>Access to patron account</a:t>
            </a:r>
          </a:p>
          <a:p>
            <a:r>
              <a:rPr lang="en-US" sz="1800" dirty="0"/>
              <a:t>Item circulation status upon demand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8128EE-FE03-06CE-2397-10B0266EE2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Post MVP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499A95B-307F-C9EC-8D8E-C989A83164E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Related instances</a:t>
            </a:r>
          </a:p>
        </p:txBody>
      </p:sp>
    </p:spTree>
    <p:extLst>
      <p:ext uri="{BB962C8B-B14F-4D97-AF65-F5344CB8AC3E}">
        <p14:creationId xmlns:p14="http://schemas.microsoft.com/office/powerpoint/2010/main" val="2014968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5CC25-650B-258F-19D9-F72D891BC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D1DE8E-B5A4-3DCC-C3ED-380222A147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MVP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AB3F320-9F6B-D61E-4CD3-8C07CE7EDB5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User authentication</a:t>
            </a:r>
          </a:p>
          <a:p>
            <a:r>
              <a:rPr lang="en-US" sz="1800" dirty="0"/>
              <a:t>No reauthentication</a:t>
            </a:r>
          </a:p>
          <a:p>
            <a:r>
              <a:rPr lang="en-US" sz="1800" dirty="0"/>
              <a:t>Select pickup location</a:t>
            </a:r>
          </a:p>
          <a:p>
            <a:r>
              <a:rPr lang="en-US" sz="1800" dirty="0"/>
              <a:t>User preferred pickup locations</a:t>
            </a:r>
          </a:p>
          <a:p>
            <a:pPr lvl="1"/>
            <a:r>
              <a:rPr lang="en-US" sz="1400" dirty="0"/>
              <a:t>(requires patron auth)</a:t>
            </a:r>
            <a:endParaRPr lang="en-US" sz="1800" dirty="0"/>
          </a:p>
          <a:p>
            <a:r>
              <a:rPr lang="en-US" sz="1800" dirty="0"/>
              <a:t>Honor patron blocks</a:t>
            </a:r>
          </a:p>
          <a:p>
            <a:r>
              <a:rPr lang="en-US" sz="1800" dirty="0"/>
              <a:t>Potentially requestable items (PRI) algorithm</a:t>
            </a:r>
          </a:p>
          <a:p>
            <a:pPr lvl="1"/>
            <a:r>
              <a:rPr lang="en-US" sz="1600" dirty="0"/>
              <a:t>Groups and priorities</a:t>
            </a:r>
          </a:p>
          <a:p>
            <a:pPr lvl="1"/>
            <a:r>
              <a:rPr lang="en-US" sz="1600" dirty="0"/>
              <a:t>”available” logic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ECCBDE-C7D9-7E85-3AFF-E4115782E3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Post MVP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FB8454-C3EF-6C32-B37B-E8BF3208A47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Enhanced patron blocks </a:t>
            </a:r>
          </a:p>
          <a:p>
            <a:pPr lvl="1"/>
            <a:r>
              <a:rPr lang="en-US" sz="1400" dirty="0"/>
              <a:t>Separate controls for local and consortium </a:t>
            </a:r>
          </a:p>
          <a:p>
            <a:r>
              <a:rPr lang="en-US" sz="1800" dirty="0"/>
              <a:t>Pickup anywhere </a:t>
            </a:r>
          </a:p>
          <a:p>
            <a:r>
              <a:rPr lang="en-US" sz="1800" dirty="0"/>
              <a:t>Display of approximate time to deliver</a:t>
            </a:r>
          </a:p>
          <a:p>
            <a:r>
              <a:rPr lang="en-US" sz="1800" dirty="0"/>
              <a:t>Email/</a:t>
            </a:r>
            <a:r>
              <a:rPr lang="en-US" sz="1800" dirty="0" err="1"/>
              <a:t>sms</a:t>
            </a:r>
            <a:r>
              <a:rPr lang="en-US" sz="1800" dirty="0"/>
              <a:t> notification for requests placed</a:t>
            </a:r>
          </a:p>
          <a:p>
            <a:r>
              <a:rPr lang="en-US" sz="1800" dirty="0"/>
              <a:t>Automated request balancing based on historical data</a:t>
            </a:r>
          </a:p>
          <a:p>
            <a:r>
              <a:rPr lang="en-US" sz="1800" dirty="0"/>
              <a:t>Multiple consortium support</a:t>
            </a:r>
          </a:p>
          <a:p>
            <a:r>
              <a:rPr lang="en-US" sz="1800" dirty="0"/>
              <a:t>Related instance support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8188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5CC25-650B-258F-19D9-F72D891BC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9DB1E1-458B-4D12-4EAB-B6CE84F521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MVP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AB3F320-9F6B-D61E-4CD3-8C07CE7EDB5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Integrated into existing circulation module</a:t>
            </a:r>
          </a:p>
          <a:p>
            <a:r>
              <a:rPr lang="en-US" sz="1800" dirty="0"/>
              <a:t>Request processing</a:t>
            </a:r>
          </a:p>
          <a:p>
            <a:r>
              <a:rPr lang="en-US" sz="1800" dirty="0"/>
              <a:t>Create page/picklist</a:t>
            </a:r>
          </a:p>
          <a:p>
            <a:r>
              <a:rPr lang="en-US" sz="1800" dirty="0"/>
              <a:t>Automatic transfer to another member</a:t>
            </a:r>
          </a:p>
          <a:p>
            <a:r>
              <a:rPr lang="en-US" sz="1800" dirty="0"/>
              <a:t>Transfer request to another copy</a:t>
            </a:r>
          </a:p>
          <a:p>
            <a:r>
              <a:rPr lang="en-US" sz="1800" dirty="0"/>
              <a:t>Checkout to borrowing library</a:t>
            </a:r>
          </a:p>
          <a:p>
            <a:r>
              <a:rPr lang="en-US" sz="1800" dirty="0"/>
              <a:t>Receive item and add to hold-shelf</a:t>
            </a:r>
          </a:p>
          <a:p>
            <a:r>
              <a:rPr lang="en-US" sz="1800" dirty="0"/>
              <a:t>User notifications (pickup, cancel, etc.)</a:t>
            </a:r>
          </a:p>
          <a:p>
            <a:r>
              <a:rPr lang="en-US" sz="1800" dirty="0"/>
              <a:t>Circulate to borrowing library and to patron</a:t>
            </a:r>
          </a:p>
          <a:p>
            <a:endParaRPr lang="en-US" sz="1600" dirty="0"/>
          </a:p>
          <a:p>
            <a:endParaRPr lang="en-US" sz="20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5112B1-ED9C-011E-47CC-8FD1B37477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Post MVP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5490FE2-AD1E-E23A-EF0F-7A15D935F25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On-site borrowing (Visiting Patron)</a:t>
            </a:r>
          </a:p>
          <a:p>
            <a:r>
              <a:rPr lang="en-US" sz="1800" dirty="0"/>
              <a:t>Self-check circulation</a:t>
            </a:r>
          </a:p>
          <a:p>
            <a:r>
              <a:rPr lang="en-US" sz="1800" dirty="0"/>
              <a:t>User notifications</a:t>
            </a:r>
          </a:p>
          <a:p>
            <a:pPr lvl="1"/>
            <a:r>
              <a:rPr lang="en-US" sz="1600" dirty="0"/>
              <a:t>In-transit </a:t>
            </a:r>
          </a:p>
          <a:p>
            <a:pPr lvl="1"/>
            <a:r>
              <a:rPr lang="en-US" sz="1600" dirty="0"/>
              <a:t>Check-in</a:t>
            </a:r>
          </a:p>
          <a:p>
            <a:r>
              <a:rPr lang="en-US" sz="1800" dirty="0"/>
              <a:t>Pickup anywhere</a:t>
            </a:r>
          </a:p>
          <a:p>
            <a:r>
              <a:rPr lang="en-US" sz="1800" dirty="0"/>
              <a:t>Auto re-request after x days</a:t>
            </a:r>
          </a:p>
          <a:p>
            <a:r>
              <a:rPr lang="en-US" sz="1800" dirty="0"/>
              <a:t>Lender of Last Resort</a:t>
            </a:r>
          </a:p>
          <a:p>
            <a:r>
              <a:rPr lang="en-US" sz="1800" dirty="0"/>
              <a:t>Modify pickup location</a:t>
            </a:r>
          </a:p>
        </p:txBody>
      </p:sp>
    </p:spTree>
    <p:extLst>
      <p:ext uri="{BB962C8B-B14F-4D97-AF65-F5344CB8AC3E}">
        <p14:creationId xmlns:p14="http://schemas.microsoft.com/office/powerpoint/2010/main" val="1702094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E45EE41-B7A2-4F04-32CD-DCFB725AF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NFRs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BC813F2-5AEB-045A-9443-4B30D1CBE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</a:t>
            </a:r>
          </a:p>
          <a:p>
            <a:pPr lvl="1"/>
            <a:r>
              <a:rPr lang="en-US" dirty="0"/>
              <a:t>Testing inhouse with </a:t>
            </a:r>
          </a:p>
          <a:p>
            <a:pPr lvl="1"/>
            <a:r>
              <a:rPr lang="en-US" dirty="0"/>
              <a:t>Instance sync to DCB – 1M/24hours</a:t>
            </a:r>
          </a:p>
          <a:p>
            <a:pPr lvl="1"/>
            <a:r>
              <a:rPr lang="en-US" dirty="0"/>
              <a:t>Item status sync to DCB</a:t>
            </a:r>
          </a:p>
          <a:p>
            <a:pPr lvl="2"/>
            <a:r>
              <a:rPr lang="en-US" dirty="0"/>
              <a:t>Browse display of “my library” (pickup today) – 2 seconds</a:t>
            </a:r>
          </a:p>
          <a:p>
            <a:pPr lvl="2"/>
            <a:r>
              <a:rPr lang="en-US" dirty="0"/>
              <a:t>Request logic used for PRI – 2 seconds</a:t>
            </a:r>
          </a:p>
          <a:p>
            <a:pPr lvl="1"/>
            <a:r>
              <a:rPr lang="en-US" dirty="0"/>
              <a:t>Patron auth – 500 </a:t>
            </a:r>
            <a:r>
              <a:rPr lang="en-US" dirty="0" err="1"/>
              <a:t>ms</a:t>
            </a:r>
            <a:endParaRPr lang="en-US" dirty="0"/>
          </a:p>
          <a:p>
            <a:pPr lvl="1"/>
            <a:r>
              <a:rPr lang="en-US" dirty="0"/>
              <a:t>Circulation sync – 2 seconds complete trip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825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</TotalTime>
  <Words>474</Words>
  <Application>Microsoft Macintosh PowerPoint</Application>
  <PresentationFormat>Widescreen</PresentationFormat>
  <Paragraphs>106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ReShare DCB </vt:lpstr>
      <vt:lpstr>Union Catalog</vt:lpstr>
      <vt:lpstr>Discovery/OPAC</vt:lpstr>
      <vt:lpstr>Requesting</vt:lpstr>
      <vt:lpstr>Circulation</vt:lpstr>
      <vt:lpstr>NFRs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ReShare DCB </dc:title>
  <dc:creator>Timothy Auger</dc:creator>
  <cp:lastModifiedBy>Timothy Auger</cp:lastModifiedBy>
  <cp:revision>4</cp:revision>
  <dcterms:created xsi:type="dcterms:W3CDTF">2022-11-07T03:45:02Z</dcterms:created>
  <dcterms:modified xsi:type="dcterms:W3CDTF">2022-11-07T22:04:20Z</dcterms:modified>
</cp:coreProperties>
</file>